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70" r:id="rId10"/>
    <p:sldId id="262" r:id="rId11"/>
    <p:sldId id="271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9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9A6-2786-41EE-8747-24E93FD4AEF9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102B-5340-4A0A-9E4A-48559D3A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aYQixhdWY4&amp;feature=fvwrel&amp;safe=active" TargetMode="External"/><Relationship Id="rId2" Type="http://schemas.openxmlformats.org/officeDocument/2006/relationships/hyperlink" Target="http://earthquakes.volcanodiscover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533400"/>
            <a:ext cx="4419600" cy="1470025"/>
          </a:xfrm>
        </p:spPr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1676400"/>
            <a:ext cx="53340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Earth and Space Science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Volcanoes on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</a:t>
            </a:r>
            <a:r>
              <a:rPr lang="en-US" dirty="0"/>
              <a:t>of Fire – an area around the Pacific Ocean containing the majority of the </a:t>
            </a:r>
            <a:r>
              <a:rPr lang="en-US" dirty="0" smtClean="0"/>
              <a:t>active volcanoes </a:t>
            </a:r>
            <a:r>
              <a:rPr lang="en-US" dirty="0"/>
              <a:t>on the Earth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 Convergent </a:t>
            </a:r>
            <a:r>
              <a:rPr lang="en-US" dirty="0"/>
              <a:t>plates are being </a:t>
            </a:r>
            <a:r>
              <a:rPr lang="en-US" dirty="0" err="1"/>
              <a:t>subducted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     forming </a:t>
            </a:r>
            <a:r>
              <a:rPr lang="en-US" dirty="0"/>
              <a:t>magma, which rises up in </a:t>
            </a:r>
            <a:r>
              <a:rPr lang="en-US" dirty="0" smtClean="0"/>
              <a:t>the crust,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and </a:t>
            </a:r>
            <a:r>
              <a:rPr lang="en-US" dirty="0"/>
              <a:t>erupts as volcanoes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Ring of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worsleyschool.net/science/files/volcano/ringof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86600" cy="54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2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Volcanoes on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East </a:t>
            </a:r>
            <a:r>
              <a:rPr lang="en-US" dirty="0"/>
              <a:t>African Rift Valley volcanoes are similar to underwater volcanoes at </a:t>
            </a:r>
            <a:r>
              <a:rPr lang="en-US" dirty="0" smtClean="0"/>
              <a:t>divergent plate </a:t>
            </a:r>
            <a:r>
              <a:rPr lang="en-US" dirty="0"/>
              <a:t>boundaries</a:t>
            </a:r>
          </a:p>
          <a:p>
            <a:endParaRPr lang="en-US" dirty="0"/>
          </a:p>
        </p:txBody>
      </p:sp>
      <p:pic>
        <p:nvPicPr>
          <p:cNvPr id="8194" name="Picture 2" descr="http://www.setterfield.org/riftvall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01" y="2255616"/>
            <a:ext cx="4281777" cy="457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lue.utb.edu/paullgj/physci1417/Lectures/Continental_Rif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0" y="2687421"/>
            <a:ext cx="4807541" cy="41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Volcanoes at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Small percentage of volcanoes</a:t>
            </a:r>
          </a:p>
          <a:p>
            <a:r>
              <a:rPr lang="en-US" dirty="0"/>
              <a:t>- Hot spot – a fixed source of magma close to the Earth’s surface which has persisted for</a:t>
            </a:r>
          </a:p>
          <a:p>
            <a:r>
              <a:rPr lang="en-US" dirty="0"/>
              <a:t>                    long periods of time; also called mantle plumes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Volcanoes at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As tectonic plates move over the mantle plume, magma pushes up through the crust</a:t>
            </a:r>
          </a:p>
          <a:p>
            <a:r>
              <a:rPr lang="en-US" dirty="0"/>
              <a:t>  forming a volcano.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3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Volcanoes at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Eventually the plate moves far enough that a new volcano forms over the plume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- This can form a chain of volcanic islands and/or seamounts</a:t>
            </a:r>
          </a:p>
          <a:p>
            <a:r>
              <a:rPr lang="en-US" dirty="0"/>
              <a:t>	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Hawaiian Islands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0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Volcanoes at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Seamount – a volcanic island that is not above the water’s surface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1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media.tumblr.com/tumblr_lzwrpvbbFZ1rqsygl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" y="0"/>
            <a:ext cx="9137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0"/>
            <a:ext cx="3352800" cy="4525963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60 of the ~550 known active volcanoes erupt each year</a:t>
            </a:r>
          </a:p>
          <a:p>
            <a:r>
              <a:rPr lang="en-US" dirty="0" smtClean="0"/>
              <a:t>There </a:t>
            </a:r>
            <a:r>
              <a:rPr lang="en-US" dirty="0"/>
              <a:t>are many more volcanoes underwater than on 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73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Magma vs. Lava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18" y="1009650"/>
            <a:ext cx="4572000" cy="20410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Magma </a:t>
            </a:r>
            <a:r>
              <a:rPr lang="en-US" dirty="0"/>
              <a:t>– hot molten rock under the </a:t>
            </a:r>
            <a:r>
              <a:rPr lang="en-US" dirty="0" smtClean="0"/>
              <a:t>crust</a:t>
            </a:r>
          </a:p>
          <a:p>
            <a:r>
              <a:rPr lang="en-US" dirty="0" smtClean="0"/>
              <a:t>Lava </a:t>
            </a:r>
            <a:r>
              <a:rPr lang="en-US" dirty="0"/>
              <a:t>– hot molten rock on top of the crust</a:t>
            </a:r>
          </a:p>
          <a:p>
            <a:endParaRPr lang="en-US" dirty="0"/>
          </a:p>
        </p:txBody>
      </p:sp>
      <p:pic>
        <p:nvPicPr>
          <p:cNvPr id="2050" name="Picture 2" descr="http://www.cosmosmagazine.com/files/imagecache/news/files/news/magma_surp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TExQWFRQWFxoXGBcYGBkYHRkdGBgYGhgZHBoaHykgGhsjHxoaHy8gIycpLCwsGB8xNTAqNSYrLCkBCQoKDgwOGg8PGiwkHyUsLCwsLCwsLCwsLCwsLCwsLCwsLCwsLCwsLCwsLCwsLCwsLCwsLCwsLCwsLCwsLCwsLP/AABEIANwA5gMBIgACEQEDEQH/xAAbAAADAQADAQAAAAAAAAAAAAADBAUCAAEGB//EAEIQAAECBAQDBQYFBAECBQUAAAECEQADITEEEkFRBWHwEyJxgZEyQqGxwdEGI1Ji4RQzcvGCFVNDY4OSohYko7LS/8QAGgEAAwEBAQEAAAAAAAAAAAAAAgMEAQUABv/EADMRAAIBAgQEAgkEAwEAAAAAAAABAgMRBBIhMQVBUWETgRQiMnGRscHR8CMzoeEkQlIV/9oADAMBAAIRAxEAPwBdS+vp8Ywonr/cFWj5deEZytT0juHJMBXXXXONJJ+XX8847arX6+T/AEjQTTf49GMNOivmeqfaCB+fXXWvQRt1WDSkfKnXoIFmljgnDu0cqUQkM5rrpSHO27ILSC6d6U6YDnCGHmKly8pHvBTa6iOuNrKUAVzEDWjXD6xPN6j4rQcC1TSVqevPyat4zKxeZeUW3BNtvE/SJ+J4uEICG0+XO2x84Bh5ax3iaqaz7kMW+0IbHJM9PipwSilHsdT8ftCEjGNZyU2N6jy+MSP6ozFhCibuak0foRZXjpaE90Aaeu9bV+MTuaTsx8Y3BYzjCz3XIANib7GukNYacQEnPXQVpUi/J48zxOeZi8ybAPU25k/70huVj8iU5TmJ8nJZ2G+ukDJ6Bxi7nsl8UUkOU03YVd/V62geJ406SF0elhSgqT8Y81K/ECwWmpO4Pjb4aj+Y9BwzEylOSoE6CnXXjAqaNcGg/CZhUBZrZmA8LV1fzikwFFZTc2GltOcTcStCQCGYqsOZoRzr5xnG8OUC6FvpXXetrdUjdGwbdSkrCyyCUpS3+CfMdPeAnAy1J/toJ5pTSw2eBYDGMh3Yub/HygWMx+W1/LXeGRFyOp/DZSwQUItfIlxTkPE/6jy+L4SlCyhUtG/sJ9fZrFrC4kzKWcwDiTlQtQAPawrXxJufTSqnoyeSujzs7BS/+3LP/pp+3l5wJWCl/wDbl+PZpPLbqkWJsjVuuuqwuZFeth8IpVhVmIDBywP7Uo/+nL28PPqnDgZR/wDClBv/AC0U393xhsydtPHrrSBqS2hp9+v5pG6A6iS8BLt2Usf8E38g3Xg+Bgpb/wBuXf8AQnreHGf5+ldOvr0ZO+30jbIy7FUYOX+iWDzSI5BFy9g/KORPUdnt8/oEpdwhS1ef3gRR6ddeUNz5V/Hrrn6YTL+hf5/ARVcXYBlfb1goQdn/ANddPHaEf76+UGQrwr9qdfeMubYyJeo+UM8KSntUhfslVTau/qICB5GOpiHHy35HxrAPVBJWKPGZhmLZLszWA8bekJcUBSQk3o7sLWjqXxUpUlRooBuV/q3xhLi00zSpSfZe3ncH1HVUS00Gxd7ifFgVey7Xo1NPFmjH9aRKYl9Dz3BbraKeCAEplECmoFbMPDSIGOUCg5Q1XFKXYN1vCWPW1ztGOmAgu4535t5Q9hsQXABJJoczdb+jx56VxEgsr0tpWtvNoak4kmY7927HW5L+u8TTi73RTTa5lfEBS0lCGamulaU0/iD4dbJQp6pJBfTUHkGr5wjh8WywpDsLhLb165iLcjDgzJpy5XAJ2UlQ7qq0DOpJ1oNoiq1XHRl9Ojm1RvA4VXZ5VTCtJsCRRiSD4sxcQqqQtKkqBUGNGFwSCNHGgp/t7F4wyhkFCABQeyCNLBwLDdqbL4XE9rPIAoRUEhg1nGpcVPOAhVnLVGuhbcak41axcs4d3pv8h84vSsWpSCc1U0oRs9Ph8Y8/xObMTMLBKkd3Kxcihd63dt/GB4KcozAkl0qLMPn9I6EVdXZBJ22PRcNkEgnR7ORpTzh5bZsoqaN9NOn9C4fCFMsJ2F99Q7DnAsNIFCTV+X88hDExEkdYeY4ShV61IuNPreGMbLSJTCzWpuNta2gfEEhjlalXbQ+Grc4UklS2etbEb77mGLqC1yFFyX6pyjC8NS+0ehk8PTdRajVH+2rBl8OA0cdfT5QfjJA+GeRnYeulGPPpoXmYfRqdaR6uZwUqKmDj7vr15QLE8CUAH1G+uz63+cMVVAeGeUVJ160rC81DE9bfKPQYnAZeT/H0iZNkU8vS0MjK4uUSbfb4H52jkFmyxtTrr1juE1ZPNpf4nlEMqXenwjHZXZwP46pDk0fM/OkCUnryt19YpuDYEEP6NCypxSqWBXOSH3ZKlBoqYTBqmKypqejHfEeBEFIUSCmoKFNcZSKXp84FyWxqiR53EUoVlLuxNGLsgrYB3NEmwajO9I3P4khCSVE5UllFgQGCSakgGigWDk1pQtXkfhYkmYAo5SFF1OCQjsySG7xKQ121YXhSf+GUdmEMpICVJJCqsupckEu+oazWpAZg8ofE4BCpCC6Xq7EO7k16+cTZ2GSJSNzcg7FgPg/nrDaJMtJVnlImAly6UEu25HlCk3CS+80iWQbZpaHHp4mAdz1luQVTglJSVWfUXqPqTE6XMcgeZ5sGfrnFaf8Ah5BP9tNRohLfJrGAYPhgSVg2SqjVZ0JJArZyS3PwgZIOLJ2IwofNc0qd9RffTlHcxJSMync2fXbW38RXxikS3LVZxe252DP4kecF4XwVj2k7Lmopi2VADd9e3JPPSJatRU1qXUKEqz02EJPDiJS5s3uMO447xUXyD9ofdo9Jw+eFplkbFB8CMw+Ip4mInGOJf1KxLT/Zlu+6jqTzItsDzpvhGJKMyL5D8FB0/At5CIMRSnKnnludfCTp+I6MR3i/EktMVnQVOpbZkuCkMAa/tEReHT8gExE1JWe8oBYAXm7xAr3SHYHlWD8SxXaK7NNMwLlhRI2/cTGAlKQAAlgGbKKDT/f+4bg6WWF2T8UqqM1TjyKuE4zLMsZFpIf3lJcHa7vFCRxiUlQszguFBmqD6beMeXysrOgJzapKe6oDQjfY8+cWQuViEZUIHapbMgpS6DSqizAPbelIuynIzXPVYr8VjKyctaHvA0J0B8vjE3D/AIoTlQWbOlajbuhDBTtzITTnE3CfhtyCvKVJ2QEgFiNnPifIQ4j8Kp/NJUe8QQ9cuU5wA3ulYKjUO5rtqikebLMviyFoCBMDrYlSiRXNlNCHAcAOWqQDdoJhuIShkaak5swA9kkoWUmhqKpLbgE1gOA4YlMlSSsI7RBBYMP7hVVyS1QmpNrvEmekidLHaNUqUQkgqT2hUxZTKrMFFAsA4ykwDlyCSPXYbH5/XUk8xp16RQTNUSPGtnahbnWPOYjHptrqQ2gYkF6XJ8gYcwgWoZq6PRg1y2msLuG0i1ImEHkS41ceAo1/SDzJj1JZwfC1IVwqianTQcvTfomHFWty08z8RGpgNErE4MqFLgWs709Yg4iR1/qPZoQ9RRvX+YhcRw9VcyfjFFOfIXOJ5SbLq9o5FOdJc39XjkFUi5O4tC+JIeni/gz/AFjXDpSVLOcgJAq5NdrX6MMyMDmqTlSH5nkNKn5GJuKWAotYG41+8E58key8y9gpKQtRTShAvUGsKzJkxU3JufLcsPD5wrJx6AzuC++7O9qXvDEziGZsgqmr6mvrRvpCMzQxRTKIxa5ZCVGldw3Mb6QyoIWBY5i/0MJIxysv5gFS76sQN/PSMYbiaXI3IuN9fnypAZg8puZg0ULtbR+dY5jcGmhau7tygQGZZYubnn0/z2hfHJKBcUP1+Vda1g79wbGZqUJoQzi21zHlsdjRLWtKQFTFLDJIZh2UsOojRz4k/DXGeN5O6nvTTZNS3M/bXwhDhvCldqtSw8wqA7zkDuIzKJ2FRSzEQurWVNalWGw0q0uxrC8KdZmTJjv3lE2Gjt5lh56GBcQ4qZyhJlBkAvqS361ne5APxjnGscFlOHkqcO6laKYVUd/C1hvEnieIEtPYSnL1Wbkk1Z9y4J5QqlTcnnqb8uxRia0YLwqW3Pubn8Vlyh2aBmahINHc3JubPT5QfhM7OFLIZyzXYJDX5vE3DcG1mH/iOe562ihgQlCVAUSFqdzbrqsFivY8x3BkniG+z+gHiylhSDLBKu8KJBpS+1RCI4wpCgmaku1GBzeQHtDwMd8exZUUhOZL61BULMEio0qdhCqJykAiYjMlVysEK5Moj4coLD/toTxSzxMrdvkinLmFYd2SRQJNS26hYch6h4cwyikgoORSfZKWpuGsUmxB+kREyyHXJVmT7yS7+e+tfiYoYPHBYdN9tfsRFBzT6B+HfxAmb+UsBE9qCyVi7oJ13TcVveKqpzFXtPQhq61fXY/KPmcqek9xYcirPtZSSGI1tURbwX4gWlhPeaj/ALg/uJ1GdI9tIb2hW9DAyueT1PQY/GUN7seVzrUcvWJYxJM1CUufyiNdFoHmaXhnF45EwJKFBSSRVJBYagtrrVrcxAsBIHaJq5MlTk0NJiGo12iOrV8PRllOnnV0K5Ji1pABZRoSzpZt6NUmPZcLmKQmrkvYWtsB5/aE8CUkOwBJoWD6i1n5/aCI4qyC4aybsSwZ3109DGKpdXRsoci3ITMJo7tuB8R4ONoawcxYIzgu+76fD6xN4fxLuv7rEuxqQdAfPpoew+NSsuPPTx8NPWGIS0PS/ao5rX/e/KFMSuhewSfU+z1p5Q7KmuWPwdum+cJY6Q5ejX0pe1OmhkXqJaIZkufnVq13Pj6RyGJtK083+gjkMnJ30ASJ3EFhCGB+NfHmOUebxE9LXAN3J+X3/mDcZxM2YkrOrsx+EQcNhjMUb2zUA9BW335Rmodk2V5E56MSzABx9ab/AAilKITUPZ6u41Pn4RIwEhSSFF2133A5esUsRxIKmMkEDZ9qvo0T1Jp6FNOmzZ4jMBZw22tPkK/KNzcWFF8tT+kNpZn1r1ZHG4nMyk+FGFq0/wBQvwbFEKqSU/ubfx8f5gYvQ2cUijhcUUKN6+lKivp8YVxvGDMUrs15RYkPmbzcJG5L2OsUZeEE7NcJtZvLr+YgY1QQtUqS1V9+bTunVjZwGo+mjQcqmjsbTopyV9hedKTKV3AO1LqKlEuBqtSiXatNTCXEOLKJ7OXUrIDaq8dk1fw5mBcVxISQiXVRJIA7xP7lE3LnwDCNyJScMjtJheYqnOvuj7+MDRpZnnkVYnE+HHwoaGVthpZUSDNUGrYnYDRId+bQhw1paDPmXJ7p1uXbd7+AvCk/F51GZNc/pljWtBrlSNVctY1hcFMxSgqYWQKBreAHvcyW1MWs5Gr3B4rjS1nud0GgZ7C9bk+HLaH+C4YhJK3Kgo1VpQOz28bxWw+BlygyE18yT5nk1P8AcLyz3l/5n6fz6xLiX6h2uDJPEeX2EuLTlSylSQHLpqDqHox5fGE0cYUmkxBY3IBGuyqHZni2lLzE+Cm5UDQdaabja413v1vG4f2EK4sksVLy+RA/pAfzMOQ9ykWPJtDyMAEvOXljJNF0b7kPry1ihieDlKiuScih7vunyNAeVvCMHLPoQZc9I9SLeI+IfWr0XOYcwswThlPdmCoYsXsSl6i5cGvrDEnHKlEJnUD92YLK5H9J8djpCBQZimPcxCdbCY1q2CmsbGsO4PiImgy5g79iC9WL+RHLyjxm47P7qStPdUwYpso6BQspzSofmI9DKkELJNEGUUggsMxWC27s1eUeUwmDyLV32kJqQdGqEgnmKt4XiqnjwmOZYSRZybMAPZFfVo5uKjKrJKHI7mDhTo0s9d2vt7vduejk4hSCSMxoz0FLe15X/wBxqRjSqaQpLIZyXBYg1cbF+rx5qVxWYls/5yC2YJGVYGpFWUK2IfnHqeF4yUtCVIImpLJcJYo7rsrawDNpaNhRnBak1SvTqS02NzOIrPdCGqGVQhmfz050j0nBcEVS7MSRpSwbz6aEcHKQtsycpJIY7OWPzPlF2WlSTuPMnT4mnpFCRHNq+htKwhLqAepB+w84xMWCl9wfU2PwsftGp2JCnBbw+sKTWBIFQC1vP+NobFCWIrluwawjkFPJh40+VI5BO1wcp844tmSg1dN6GzixH105RNw3Gii3eGrhm00ptTwhrjkjLMILqSrUtXmwtEuQhAWS/duz1ppztvpGSGR0PScK4kpVFhidT487GKeHQgJqylPS+tReI2FnhY7oys1dC2lNIbkAJUEqaxZga6kOd/vEFa5dSXQ3NQAMy3ZSgBQ13fyceYEOSOHITnU4APzqwbbwgiUpI7xKQkh6Xf2dNTb/AGIFj56WMvvOEl2LKBCu5pqxodAYinNysk7FSouUrAcZi5hJQh0JscvtKGvgNCb+GsLieLEvLLQCpeiRQc1FtLV00vDPEuICUlgQZhAfQJB3PxP8xAn43sXysZqg5Wqjv+kXCdrPsYuo0pVXmlt0MxFWGGWSHtdfz+BpKUYcGZNVmmKtqSf0pG0SMXiDNJmze7LslANVftB90bqD+tIwoknPMKlKVYG5dmGmVHKj05w7KwxQQpac800lyrtzOzP1p0UrHFk23dgMPgkt2s4hKKMhm0oMo05esVcOqbNHcHZIZsyqqI5A0A5n+IJJwSU/nYhQKhofZRyA1PPV4jcU4qqerIkHIaJQn2lUuW8bWaPPU1IqTOKyJQyhZWRt3r3JVb46x1g15k5g7KKiB5loRwv4ZmFs5CBsBmV4UoIf4f3ZaB+2I8S/VSO9wWP6kn2GJEv80UchK1Abmg+samcXlyy01Kpb+8UunwzJcf7jWDP5qeaVelDTzAh2ZJBcFtXBqPMH6wVB+oT8Uj/kvyFRlWCZZChSoILMbU8LQjxDhqZgrQj2VC6a9Up6mAY3gYSSuSTKXyJA9BUa7jlAZHG1oUEYhN7LAFfIUI5je0UrscsWn1IlYjuqHsTRsdTypenNjWCyMIpah2wYy2Jmg1WG7o501+8VMbJlzJbqqm4UkuRaqT5xHnzEypaJaswzuSU3Fe74ttyO0LqSb9WO7K8JTjd1Zq8Yr4vkhv8Aqh2oQtOQM8twGVz2flyjGI4U5EyUSiZq1jyI8225VgM3EBQCJ7FCvYnJsef7VbjlHSZ68OUonOUGiJn0Ov1HMQcYqKtEnrVZVpOcnqGw3EyFZJoyKox903YgvSp+bRUw8xSVdpLV2czUhiCNlJsoWvC02UlSWICkmvqzEHShFR/qeSuRYlcsaH2k+txanlBbiT3/AAr8ZponEgSl+7O9qUak3/8ADqwY0rpHtsLMJuQRQgvQhqXvHx7CYwLS6S4O/PQ/zFjgn4gmYb+0c0rWSokD/wBMkflHlY7CAseufTJp8rUHrARTxfx8omcM/E0qeWSSmYA6paxlWBTT3kvqlxaDzMQ4O1/WCSPXNTFm4P0+VY5A1MdWEchU1K+n5/KCTseU/EUpCSsOlKlhwkJzEtdkp0O9I8jL4UZ01koIGgqDf3j7otTVhyj2OE4ZLkgqXM7RTOpRNCq3tGqtvvG8VxJIBSEhyLNld9/0jnf5wieJjF23LqeFlJX2RCPCxLSyHLUCqpQDTvVOjVJh0r/L7UZbUzB85ASHAu1DX5QCdic/dYLy3ApKQx5GvN3O8YPFUI76q09pRAAB/SD7XlSJJzlM6dHDwgrsqYZahMSSe8bBwWdizUPMXDuIgJ42o5kSE5pjspVkpplJJIqqlhCyp6py+1T3UgvnW+ZTuPJJ+XhAsXjStB7EgJKmU10OACQBZBu4+sMp4dRac9hU8S3GXgWuvl1QLE4gS1Mk9rPPvMCEGr5R+rma84UEo58qfzZpvqEE3Klan4CG8JgisHsyUyz7U2yplbI/Sn/cES5/KwyQE+9NZwGux1OkdVJJWRwW3J3e4CUnslZU/m4hVzcJfU+Wt6eUWsHhE4dKpkxWZZqtZq50A5ctY5hcLLw0sqfxWbl9KfACJiZa8bMeqJKTQ/bQqvWwjL3NtYXWZmNmskZUpPkkc91GgaPSYHhMqQgkMHDqUo3BvX6D4xqbNlYWUHokUSLlR+pjzU+dOxkxkjuv7NQlPMnVXxvaB39wew/j/wATSw+QKXfveyLHzPpHMIjuJ/xHK4pAlYHCyAoTV9rMY90AkAtQEA0ruX5QzhJPcQ36R8h15RJieVj6Dgu879vqBncQ7AheXNQpZ2qWLnlQ23gUr8Yg0XL80KCr8i1fCGZxlhae2y5E5jWtQKADU1tHF8ewixlUAze9LYeIJHjB0PY2I+KW9IevJfIbw2MlzgcigdxYjyNfOMz8AFApIcG4NqW8635UhDEfh+UoBcheQ+6Ulw/q48j5GBYTiM9KjKmICiBRTs/MkBj5MdxDW0lc58ISnJRS1YGRwwomKQFEygxYtfYjlvR4dkoROSqykqVZ9nA8Dc6GogeKzhByJ7Q0KgCxIJL13OwhCRg3eZhFKCk+1LJ7wA0Y+0OR8jAU05vO/IuxjjRprDR98n36eQPF4VeGJSRnkrJodfsvV6PG5M0IQWebhz7ST7Ut7AjYf6aKWA41Lnp7OekAmmyTXR6pL6GEsdwmZhlZ5RKkNe5AOig1U1v8ooOWdIlmSnPKJm4c3AZ0Pt9bcxrDkualYzIIIL1+h2Lnp4TwUx3Xh2TMuqST3V80eTdX2mUFkzJHcmgtMkqoFVao0L62jxgLEcPKTnlUOqQLua8jpQ084JguKOyVd1Wh0JtrY0sfjB8Niws5WKVj2kKoofcQPHYATKiit9CNlNcc+bRhhSzg0IsX1BB1KWqCOTfFoq4Djs2W3eM1NAUrYKFW7szU8lO9A4jxcnGrlHKsFtHZxzB1HL+Hr4bGBTKBe7/yLvy5l42xmx9I4bxBE4ZpaqCigQxSf0qTcH4Uo8cjwUoBSnqFANmSopV4EpLtqxP8cjUm+Rt0VZfFpiicuXLXvkfFCdW3gWGmBalJQoFi61Krpq1zT4QvipyCDmP5YtoVM/8A7U9ARP8A6uZP7kkCXJSGJHcTS76qLaEnytHGhRz+yrH0Uq0aOr1f5sundm+I8XSgZJSXctQBiaaAd43oKCmkJrwqaKn5lzDUShU+bPyp0N4aXUow/fV705Q9kDQaegf4x324QookEzJh9qaqw5vVmrXlqY6VKioI5GIxc6rOsYmysQde7JTrtmPPq0bw+EWshc09mhNUIScuW1z4ef0XTMRJ76iVrNM1XJOksXIeuYxyYkrHaYk5JbuJe/8AkNfD5Q59CRXTuhpMjtAoSych27oVuwsRo4yv8YPIxCkMMqG0DGX4NdJ0tAZKlTA6x2UmgCNV7PsK+yKmKyE90UYbFhTwt5GEuFvZdvz82LY10/3YqXfZ/FfW5FODXiZoE89mkeygVzXsoWNr12vFzFYlGGlEnugUSkXJ0SPS8JY+UmUjPRKaZkm1bEDersLt6qKwJxGIHazR2QTQksWA9kaOblWo8KDGbvlmMqUIun4tG9uae6/oXw2Am4yYZkw5ZQJdVmA91L/FRg6sWucRIwaMstN1ChY3cmw9VF4ZxE7+pGSWRKwkp8y7At+kGjUHTQunHzJ7yMEkokhnVYnmTp4e0YfchsBmcMwuGcTpipsz9Eqg5hRG7bjw3bwExkIYe6G9A0a/6dg8ICJyhOm3yjvVuwSCAB/kYBhT3E6d0HwpaI8Tsjv8G3n5Gp3CTiFBIUB7xJ2oKDW8NTfwdIZu+DuFl/Q0idjMfMlZVS15DUPlBexAqDqOmhpPFpy0ZVEAbhOVShzHu+X+/Qlkp3uZi8NKvinGK6a8loSJvBlyJrSZr171GIb9QDpVTz5CHVTwlQSVDtFkOVUbmdtWG5gmDxUkqZU1KBuQWJ5KbL5vFTiX4alT0ukhKmotLKe9FaKFfH6lllNpz0Qp1aWETjQd585dPcRMfw6dhVGbLUVoJdQNd/abT9wtqDHcvs8SQuUrssSKt+prvosc/UNHJfEp+DV2c5OdFgdSNkq96nuqqIXxXDEzvzcIXaqpXsqQd0v8A/gTaKEciWpvESUT1FE1IkYm1R3ZmxprevztHMNxSdhVdnOSop0r3gNClVlp+PyjqRxlE1Ik41LgU7RiFIpTMGpu9txrDGMkLky2mD+pwjApWD35dKFxtu7FtLQQFjvE8FlzgJuGWAbsCwd9roV1S8T0YjOsCZ+TPTRMxgAf2rG3OoOmkDMlcp52HmZ0C6h7Q/bNRtzt4RRk8RlYsBE5IRMAOUixf9J8/YN9I25hlclM49nOHZz01SRR/wByD7yeVw8ATjFSlZJ455wL82avzGo1jWIkqktLngrlOyJqXdBajG4PI+TwbEzAUBM4hcs1RPTRrs7UQrR/ZOrR48Em4VMxIcBSWFR52P1HKI+L4fMk95JOX9QoRtmG3RaNqRNwqqMUKLg+4vnSqFdVixgccmaCQw/Ukj6C4qeR848YI4DjAfvpelxXbTrW0chmZ+HUrU8tQQ7kpUCQ76BNR8q+nIbCaS5GNB5eHVPedOPZyRXVL1b/AGbmNEGelh+Vhk2o2YA3a2lreJhiZM7b82eckhNUpJvcOeTD40pdLH44LAUsFMn3JQoqYwo491Ow+sJjFR0QU5ubuzE3Edogpl/lYZJ7yy4zknT9ROzfaMKmMnspaO8oPk1I/VNO2oT/AKjIExa0pYdoKpR7mHB1UNVtpW/lBps0YcCTJBmT1nvG9dzzFaevMgUjKkIw5C5n5s9VgNOSRoNHg0rAlxOxAzzCWlyxVn0A33NhzjrD4USCCodtipnspe1qubJp7XINDq5vYKak/Fr091Ir/wCxI9T6QNw0g0yUJZTMnEFZ9iWO9l2yj3l7q+Udz8UEI7WfQP3ZYqQbjbMrnYNHakJw6TPxC88w0J53CUD3R6c4lYPhy8Wr+oxByyhVKXYNcPsmznWBDMycLMxqu1mdyQkEpDs7bH5q00giZqJhmJlJUZCQA5BYUs+g1GoG0ExGIOKdCFCThZftrNAqlmpSlE8nO0F/+oUSkCXhEFmbtFCp/dkNVEn3iw5GPSpOorW/ofh8Q6Esy8117COOTmCULX2eGlpsgOSdwBdZcVNBeOTuLK7PsZAEmWx7ss5ll9VzOb2TvCpxak5iVZjV0EAvRyXskEF2tX04JCVEBLyyK9mq1eT28KekFG9L9xXXX7r6j5UqeJebDuz/AOXp8Ht5AkoPeQB5IoCSKOo6gjfaKOEW8tPgPlCkuQtIKQNbJU1CXZzXoXhrCSylCQbgMYnxlWNRLKzpcJw9SjOSnGwbaJ+MxQUFVZIHgVHzplv4ttB8ZMPdS1C5VVqJDkWLv8o0tBS5AUg0sM6ANbWYE7Wj2EpL9yXke4ri5X8GHn9gBlrADZVAPRst77jfb5wBU9KS6M0pbgOk5NQDaivPaHU4VzmSEr0ZCiirkvTlzELooKZgkqc50uNakp5sPOOndHzmVodVxWcU5F9nPQRVMxLE/wDJNPhpeI0zKFCZIzyjcJUa79yZZQ/Yqu2aG/6fVNEgFzLVSgvl0apaAqJSyQpKhQAKGU162+8DkizG2ijh+NSZ4CcWmthOQGI8Wqk+DjkI0rB4jBd+WROw5c0qljWoHsnmmh1G0o4YBRJSqW4uGI8SLNTYQ3w7ic7Dd6UtK0vVJoDarOQDzDc3pCpUmtj2bqa/oZc783Bky5gDmTQG9chsocrG1LRLUlExwrLJXq4yy1f5JvKVzqmlheLGOkSpp7WQrsJzuZCiEd7eWuiX8DXYWgM3Gy54bEAomJDCekHR6TUDR6vo/uwFmtzXqd4fi65P5GKQVIP6qluRtMTS99tBGlYYyQZuGInYdVVp9rLu/wB77g3gcxczDpEqegTsMr2SC6T+6VM90/tLQ1J4StP/ANxgJhWKOg0Wn9qgT3/AsaltIw8DwstK0HsO+j38OtqA/oOlbacxE2fgCl5klSiEllC0yVuFC7fDxFYfRLTPUFyPycSHeW5AXuUE2NyUH01jUnFdsoAnscUmgU1FEe4pJ5+6fERpmxzhn4iDNNFWopILHxFwfh4R3HX/AEsTVlJHYTg5UkMUrD+2l2o+ojkZdLnbyZlg+PnqJSqaM0w1l4cBwn9y2upqwnJSszSEkTcQaFd0StKGxIq2m0akysxVLkqp/wCPPPvVqATYbPer0jUsmZ/9vhAyB/cmal/odrmNNSOk4ky2w+GJXMUe/NHvGrsdh+qwrDkrCjD/AJUoCbiljvG4S+pOg5Gp1jrC0fD4PvLb83EGyRr4nkP5HAkucLg3Uok9rPN21rt4eW8YadoeWsypB7XEr/uzjUIGvp1ysSMFKwUozFnvq9pZLqWrUDfw84Yw/DpOBkFarAF1G61G3jE7DJEwpxeNOWWx/p5PtFejhFz40D7QK9b83N2McP4RMxaxiMQMssf25RpQVzK/brzbZomcZ48mevIHMhJHdSWM0g6n3U00rDfHfxDNn9wPIkqplBdag3vEaGzCkTpeFAJSQJaVJzO4cgFhXQ2OsURpc5AuT5A54KykTCyU+xKQKJ/xT93MFOHISa5Xcge8qrhJO+lHNXgwlgglLISDVatCDVnqTpW72Oplysg7QqyIIDKWBmUz1SPdcH+IY5pBRptsAHCsuUpBDhIDrU70/bavIwvOXLSkAjTL2aTUB6FamoXGm5rAp2NLMh00quudfMm4FBSE0jRvHx6+sSTrX0R06OE5yG8PxApLLqDQG5FdTrFJoiKluG1prziyeuuvtzqqV7o7+FnKzT5CnFUOgXooWLGrjSAyuITkVTMU+ymUKaaHXeGsal0GliD6EbQg3X02hlGVokuLpKVS7XIekcZTUzZKVEnNmQaigFAWNhvDcjEIUpKZMxqEkTQdGYB2VrYEsHiEpO/xga0b2imNRo50sMnseknYApzGbLzZiO8liWLBIAorlQawCYnvBKVsCHKZlRTQBbHyB0iRh560NlWpLFwHcDUd00vyh3/rs1jmyTAQaLTv4fYw1VupPLCvkFm4IpSoEMD+g0AYe4re7g/KATUhxQKJZqFCq2Nb/CCSeJS8gQpExIZiULcGlyk/aGk4xK1ZQpC0lmCxkJJ0Y0ty1MNVZE8sPJchJaPdJIDGixTwcCrh9T8YWm4FKEh0qS3vJNORPLyiovClCSFZ5ZevvIGY0AuNW0hcYWmUDMAAc0stY0zJJYqJHwMOUkIcGB4bj1ynShpss+3LIdKgdCi4PNO1YoSsMn+9gZhSpu9IJBmJrUAH20/tvsdkJssqURdVGcFChZ25aWaM4jDgkZtqdppXRafrAuEWDZlrNJx7BbScSLK0mMacyzEM+ZLUJaJfEUEq7LFOiakAJnM7jTtGHeRtMTUNqxhKbIZyFLHeFT3g7ioWK0d35eEVMdxKZOkpRMSiYpLZZqFMoG1QQxexDh2gHSa2MzdTeGxaf7OOlGZlGZCmzEgsxce0kg0UD41jkI8Nx65YKFSRNQCWTMSVBKveKSl21cWMcgfDkC5DkjCHEjs5YMrCouo3WzuonU0tYc47M0zyMNhBllJoqZuN/D4nwuzi5i8Wv+lwrCSn21t3S2lPdp/y8IX4likIR/TYUEpJyrWKmao+6ncGxP0eEjzi59Bg8HUGi1/rIuH0SNTrYc/Y8H4VLwcohwwGaas6kXvtoPDzl8OkSeHSvzGViVgEpSzjUAue4gNckOYj8S4vOxRKTlEq+QUQ4a71mb1YcoNQc/cDewDjPHf6mdnp2UuqQs90VoVAHvE6gaBtI7UiZMWZilEqIYqVdgzZU2SANIxhpSVBNM61MltA7uDRk60vaHE4POnIVdqQliEFkpowKjYnXytFOkdEYot7iUhWTMU95lAZyaAOKqUBo5oPOHWZlEO5btFhgOYRsWbMYWxOOCJibTSgEEUEsFgzM7kb84RxuOmTfbICf0pdvE1dRp8InnXS2LqWElLfQexXFJaSrsx2iyS8xVqhiw8BcNa5iTNmKUXWSogAOdALAbRsI62665cMvq0Rym5bnUp0FDZGU9fSNITHaUNHbN1e+m8A2UKISRL745V+LD4/KHXgWDwxAJNz8Btz/mDmWYmnJNl9GDjEyfgaevRhApYtt0Pp6RSSj4Qri5Dd7ah8N/KNhKzsBWhdXFCgdaddcxqFutoYKK9auIHk+PX8esPTIXEElPw660jLaQYJI+8dBB+wgsxmUEpOvVI4U7jrr5QXJy6Len8xwJ+8ezA5TMrErQ2VZABcJPeDioofWkODjKTWZJBJ95BynxrX4wsJfXXVYGqXBxqNbCpYeMuRSONlqRlM5BJAdMwZS9HyqIDOxrW8GKGUSCpOXu1/MRUJJGZNRQC9oidlpGpKlS/7alI/xLDzFj6Q5V+pJLB9GVFS3RnyFJUHzILipq7VtuDZiYxLwWaqCFXdnQba5fO4hVHFF5gSlNLlP5ai+pIoT5Qf/qUskKUkqNE94AEVdwtOviBa93fGsmSzw01yNpRlB9q5DKTmDuXIUL1jqHZJlqSAiYoD9Kg7XsfOzxyGKoIypaMY4xi0SEf0mHLJT/fm2Kj+hxbn6aRK4diVy1PLQEqIyomGmUAd8pSfepdqAWEHl4JEsnOcykszjcOwHiFVuXgyxnAWpQQm4VQqL0AAqAS9q+GkDGCW4vVi0zChwpRK1lQJDuVOe9Q3vc+sNhJzEKdwAQlJqXcd5Xuig2vGZiRKC8yzKBdtZtm3pWu/hCGIxhmDKE5EADugu5apVqS+/wB4GpWUSqjhpVGNzOIobKRmZVJaGCKWJVdV9NrQliMUpbkkJDAZUd1ICbAtU31jIl02F+vh1WNplvYHx6vEM6zkdijhIw7sAlLRrLBOxUNKePTdWjYwpPtFvCvxhOZFqpvoAzAXP08eucazQ0jDJFg3XONGQnYekDnQxUWIpmDxPL4Q5hcLqq+gpT+YYlSPjB5UuFyqdB9OjZ3ZlCYMJOsHRhvW38fOGEYf6U6+fLyiZzHk3s+vSMqT111aKSsL9+ucAVh+vn4dco8pAtEWdhNR6QEoNgn5bdfCLS5MAVJh8ajEuimSimvP+Y6y05dbxSXIf+IUmYdWgfzb5wxTuJlRaF8n39Y6b4fY9Vg4wyjsPMnr/W0djCh6kmtoLMgFSkxccnPMB7c9YzrY+nWnWpfAHw5bRlY684HOM8HuIFuufXzjih1brrerCsNqPTrWA5INSuJlTy7g2+fXX3jr69fT/UE7J44U3G56+sEmKcRbEJDVGo5aGOR3xCUyNu8N9j4RyPXEThqeoTotKSASAZq3dlWLFiznkA9omqxTdyUA1jMNSRV8o91OzbRjEzlzS8xT8hQDkwv/ADGQG68uvCKamIb0QihgktZgympKnUo3JLk+J1jsfDf+YKnCk3LPtpBU4QXv49dPEbmdWFF8kCkSnqRpSmmn3ryg9xBMsdhELbuVQhZWQN47brrqkF7J42mVA3GqLA5dP5hZeLIMwMCUtkvUkJofAqFtIppkxr/piTVqgkvW5SEnzygeggcy5mSjL/UQlY5IyhVO65t+jNRL5rOxto8OoxrFuzmAjRkuBlKnBzNodX05wRHBUM1Rdg5y+zkdnY0p/NYd4fwRiSslRL1dTNly6qJsTV/uVTqRAfiIwniCUozFKkgNfIKFGYFyprA0Jd9IoKmAJSoOczZQGdWYZqO1WBNS1PKDf9DQqpzAtlcKIplykekOK4UkpSnvDJlyqCmIyjKK60LVu5iOVSIh1J3PP/1oKiClYDpAJS1VIzMoEu+lOVbQueJoLslbuzAAkd3M5ZRDMDQl9GtF2bwZAS3eLkEkqUS4TldyXtfziaOCoTqo0y1IsUlNgALH4erIzixkJVGTpmPBKcqVnMWsXYoKwQOYGuxF4CrHoLVLMKsWdiWP7minN4WDUKUFBmIIoycoDEHQm+tdISPBUCzgNW1TlbM7O7AWLFnaHxlEZ+oYQrMAqoBYhw3w0d4wRDapLClg38fDqsDXL6+kFmGJCa7xiG1y/hAez666pBpmNdALNGT6wdcuMFEFcywJIgcyUDyPKkHKeuqRlSa/SPJgtXF1SiOfhy6tA/vUQ7ljCpI6+3nBqQmVLoS+KHuf8h8lRyO+NSSJdf1Co8FX2jkNic2u3GVigJatm8TB5Ehi5qenj0ZwSH9kULW8Noz/AEyB7ib89S28a6UmZHiVBcpfx9yEEvGxLiulCXHcTb933jtJT/20/wDy2B/VAujIauLUOj+C+5JErr0jvsofVOSx/LTvdf8A/UBXjx/2kaazNX/fGejzfQZ/6+HXJ/D+wcuSevCCplv1/ECPFv8Ay0X/APM0/wCcDHGzX8uX/wDk0P8AnAPD1Ox5cXw9+fwH5Uqnz6+/2g6JGsJI4sXbs0W3mfqb9calceVT8uX/APPdv1wqWGqdglxbD8r/AAK0mRFLD4frrq0QEfiBQJaXLp/ny/dDqfxEsN3Jdf8APb/KEzwVZ9BU+JU5bXL0uXBQnq3XXKIP/wBSLp3Jfor6q6aHZPGlKZ0oq36tf+UIeArdif02DY3PTCE5F/4g/wDXFQqlO2vLnHb5iQ3o/KCjgqq6DqeNgiVMRVm+fRgM5EWf6QFr1Y/FoXxODABvSG+j1FuWQxkJEeYOuuvjAZknrocumirJwwKiK9ERybgUtr722g8IJU5jvSIognQeXXW0DIj0K+DIc1VTw+0CHCUM7q+H2jbNGqvFkLJA1pi3P4alJoT8Nidt4CeHpYlzcjTR+UeuMzq1yQoRjL94pTMGAoBz8PtAzhgz7NBJmoSIjAhsygfQn0eMKlB26tGqRuUk8YV+UP8AIfJUdxn8VJy4dJH/AHB/+q45D6aurnBx1XLVt2P/2Q=="/>
          <p:cNvSpPr>
            <a:spLocks noChangeAspect="1" noChangeArrowheads="1"/>
          </p:cNvSpPr>
          <p:nvPr/>
        </p:nvSpPr>
        <p:spPr bwMode="auto">
          <a:xfrm>
            <a:off x="63500" y="-809625"/>
            <a:ext cx="17430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RUTExQWFRQWFxoXGBcYGBkYHRkdGBgYGhgZHBoaHykgGhsjHxoaHy8gIycpLCwsGB8xNTAqNSYrLCkBCQoKDgwOGg8PGiwkHyUsLCwsLCwsLCwsLCwsLCwsLCwsLCwsLCwsLCwsLCwsLCwsLCwsLCwsLCwsLCwsLCwsLP/AABEIANwA5gMBIgACEQEDEQH/xAAbAAADAQADAQAAAAAAAAAAAAADBAUCAAEGB//EAEIQAAECBAQDBQYFBAECBQUAAAECEQADITEEEkFRBWHwEyJxgZEyQqGxwdEGI1Ji4RQzcvGCFVNDY4OSohYko7LS/8QAGgEAAwEBAQEAAAAAAAAAAAAAAgMEAQUABv/EADMRAAIBAgQEAgkEAwEAAAAAAAABAgMRBBIhMQVBUWETgRQiMnGRscHR8CMzoeEkQlIV/9oADAMBAAIRAxEAPwBdS+vp8Ywonr/cFWj5deEZytT0juHJMBXXXXONJJ+XX8847arX6+T/AEjQTTf49GMNOivmeqfaCB+fXXWvQRt1WDSkfKnXoIFmljgnDu0cqUQkM5rrpSHO27ILSC6d6U6YDnCGHmKly8pHvBTa6iOuNrKUAVzEDWjXD6xPN6j4rQcC1TSVqevPyat4zKxeZeUW3BNtvE/SJ+J4uEICG0+XO2x84Bh5ax3iaqaz7kMW+0IbHJM9PipwSilHsdT8ftCEjGNZyU2N6jy+MSP6ozFhCibuak0foRZXjpaE90Aaeu9bV+MTuaTsx8Y3BYzjCz3XIANib7GukNYacQEnPXQVpUi/J48zxOeZi8ybAPU25k/70huVj8iU5TmJ8nJZ2G+ukDJ6Bxi7nsl8UUkOU03YVd/V62geJ406SF0elhSgqT8Y81K/ECwWmpO4Pjb4aj+Y9BwzEylOSoE6CnXXjAqaNcGg/CZhUBZrZmA8LV1fzikwFFZTc2GltOcTcStCQCGYqsOZoRzr5xnG8OUC6FvpXXetrdUjdGwbdSkrCyyCUpS3+CfMdPeAnAy1J/toJ5pTSw2eBYDGMh3Yub/HygWMx+W1/LXeGRFyOp/DZSwQUItfIlxTkPE/6jy+L4SlCyhUtG/sJ9fZrFrC4kzKWcwDiTlQtQAPawrXxJufTSqnoyeSujzs7BS/+3LP/pp+3l5wJWCl/wDbl+PZpPLbqkWJsjVuuuqwuZFeth8IpVhVmIDBywP7Uo/+nL28PPqnDgZR/wDClBv/AC0U393xhsydtPHrrSBqS2hp9+v5pG6A6iS8BLt2Usf8E38g3Xg+Bgpb/wBuXf8AQnreHGf5+ldOvr0ZO+30jbIy7FUYOX+iWDzSI5BFy9g/KORPUdnt8/oEpdwhS1ef3gRR6ddeUNz5V/Hrrn6YTL+hf5/ARVcXYBlfb1goQdn/ANddPHaEf76+UGQrwr9qdfeMubYyJeo+UM8KSntUhfslVTau/qICB5GOpiHHy35HxrAPVBJWKPGZhmLZLszWA8bekJcUBSQk3o7sLWjqXxUpUlRooBuV/q3xhLi00zSpSfZe3ncH1HVUS00Gxd7ifFgVey7Xo1NPFmjH9aRKYl9Dz3BbraKeCAEplECmoFbMPDSIGOUCg5Q1XFKXYN1vCWPW1ztGOmAgu4535t5Q9hsQXABJJoczdb+jx56VxEgsr0tpWtvNoak4kmY7927HW5L+u8TTi73RTTa5lfEBS0lCGamulaU0/iD4dbJQp6pJBfTUHkGr5wjh8WywpDsLhLb165iLcjDgzJpy5XAJ2UlQ7qq0DOpJ1oNoiq1XHRl9Ojm1RvA4VXZ5VTCtJsCRRiSD4sxcQqqQtKkqBUGNGFwSCNHGgp/t7F4wyhkFCABQeyCNLBwLDdqbL4XE9rPIAoRUEhg1nGpcVPOAhVnLVGuhbcak41axcs4d3pv8h84vSsWpSCc1U0oRs9Ph8Y8/xObMTMLBKkd3Kxcihd63dt/GB4KcozAkl0qLMPn9I6EVdXZBJ22PRcNkEgnR7ORpTzh5bZsoqaN9NOn9C4fCFMsJ2F99Q7DnAsNIFCTV+X88hDExEkdYeY4ShV61IuNPreGMbLSJTCzWpuNta2gfEEhjlalXbQ+Grc4UklS2etbEb77mGLqC1yFFyX6pyjC8NS+0ehk8PTdRajVH+2rBl8OA0cdfT5QfjJA+GeRnYeulGPPpoXmYfRqdaR6uZwUqKmDj7vr15QLE8CUAH1G+uz63+cMVVAeGeUVJ160rC81DE9bfKPQYnAZeT/H0iZNkU8vS0MjK4uUSbfb4H52jkFmyxtTrr1juE1ZPNpf4nlEMqXenwjHZXZwP46pDk0fM/OkCUnryt19YpuDYEEP6NCypxSqWBXOSH3ZKlBoqYTBqmKypqejHfEeBEFIUSCmoKFNcZSKXp84FyWxqiR53EUoVlLuxNGLsgrYB3NEmwajO9I3P4khCSVE5UllFgQGCSakgGigWDk1pQtXkfhYkmYAo5SFF1OCQjsySG7xKQ121YXhSf+GUdmEMpICVJJCqsupckEu+oazWpAZg8ofE4BCpCC6Xq7EO7k16+cTZ2GSJSNzcg7FgPg/nrDaJMtJVnlImAly6UEu25HlCk3CS+80iWQbZpaHHp4mAdz1luQVTglJSVWfUXqPqTE6XMcgeZ5sGfrnFaf8Ah5BP9tNRohLfJrGAYPhgSVg2SqjVZ0JJArZyS3PwgZIOLJ2IwofNc0qd9RffTlHcxJSMync2fXbW38RXxikS3LVZxe252DP4kecF4XwVj2k7Lmopi2VADd9e3JPPSJatRU1qXUKEqz02EJPDiJS5s3uMO447xUXyD9ofdo9Jw+eFplkbFB8CMw+Ip4mInGOJf1KxLT/Zlu+6jqTzItsDzpvhGJKMyL5D8FB0/At5CIMRSnKnnludfCTp+I6MR3i/EktMVnQVOpbZkuCkMAa/tEReHT8gExE1JWe8oBYAXm7xAr3SHYHlWD8SxXaK7NNMwLlhRI2/cTGAlKQAAlgGbKKDT/f+4bg6WWF2T8UqqM1TjyKuE4zLMsZFpIf3lJcHa7vFCRxiUlQszguFBmqD6beMeXysrOgJzapKe6oDQjfY8+cWQuViEZUIHapbMgpS6DSqizAPbelIuynIzXPVYr8VjKyctaHvA0J0B8vjE3D/AIoTlQWbOlajbuhDBTtzITTnE3CfhtyCvKVJ2QEgFiNnPifIQ4j8Kp/NJUe8QQ9cuU5wA3ulYKjUO5rtqikebLMviyFoCBMDrYlSiRXNlNCHAcAOWqQDdoJhuIShkaak5swA9kkoWUmhqKpLbgE1gOA4YlMlSSsI7RBBYMP7hVVyS1QmpNrvEmekidLHaNUqUQkgqT2hUxZTKrMFFAsA4ykwDlyCSPXYbH5/XUk8xp16RQTNUSPGtnahbnWPOYjHptrqQ2gYkF6XJ8gYcwgWoZq6PRg1y2msLuG0i1ImEHkS41ceAo1/SDzJj1JZwfC1IVwqianTQcvTfomHFWty08z8RGpgNErE4MqFLgWs709Yg4iR1/qPZoQ9RRvX+YhcRw9VcyfjFFOfIXOJ5SbLq9o5FOdJc39XjkFUi5O4tC+JIeni/gz/AFjXDpSVLOcgJAq5NdrX6MMyMDmqTlSH5nkNKn5GJuKWAotYG41+8E58key8y9gpKQtRTShAvUGsKzJkxU3JufLcsPD5wrJx6AzuC++7O9qXvDEziGZsgqmr6mvrRvpCMzQxRTKIxa5ZCVGldw3Mb6QyoIWBY5i/0MJIxysv5gFS76sQN/PSMYbiaXI3IuN9fnypAZg8puZg0ULtbR+dY5jcGmhau7tygQGZZYubnn0/z2hfHJKBcUP1+Vda1g79wbGZqUJoQzi21zHlsdjRLWtKQFTFLDJIZh2UsOojRz4k/DXGeN5O6nvTTZNS3M/bXwhDhvCldqtSw8wqA7zkDuIzKJ2FRSzEQurWVNalWGw0q0uxrC8KdZmTJjv3lE2Gjt5lh56GBcQ4qZyhJlBkAvqS361ne5APxjnGscFlOHkqcO6laKYVUd/C1hvEnieIEtPYSnL1Wbkk1Z9y4J5QqlTcnnqb8uxRia0YLwqW3Pubn8Vlyh2aBmahINHc3JubPT5QfhM7OFLIZyzXYJDX5vE3DcG1mH/iOe562ihgQlCVAUSFqdzbrqsFivY8x3BkniG+z+gHiylhSDLBKu8KJBpS+1RCI4wpCgmaku1GBzeQHtDwMd8exZUUhOZL61BULMEio0qdhCqJykAiYjMlVysEK5Moj4coLD/toTxSzxMrdvkinLmFYd2SRQJNS26hYch6h4cwyikgoORSfZKWpuGsUmxB+kREyyHXJVmT7yS7+e+tfiYoYPHBYdN9tfsRFBzT6B+HfxAmb+UsBE9qCyVi7oJ13TcVveKqpzFXtPQhq61fXY/KPmcqek9xYcirPtZSSGI1tURbwX4gWlhPeaj/ALg/uJ1GdI9tIb2hW9DAyueT1PQY/GUN7seVzrUcvWJYxJM1CUufyiNdFoHmaXhnF45EwJKFBSSRVJBYagtrrVrcxAsBIHaJq5MlTk0NJiGo12iOrV8PRllOnnV0K5Ji1pABZRoSzpZt6NUmPZcLmKQmrkvYWtsB5/aE8CUkOwBJoWD6i1n5/aCI4qyC4aybsSwZ3109DGKpdXRsoci3ITMJo7tuB8R4ONoawcxYIzgu+76fD6xN4fxLuv7rEuxqQdAfPpoew+NSsuPPTx8NPWGIS0PS/ao5rX/e/KFMSuhewSfU+z1p5Q7KmuWPwdum+cJY6Q5ejX0pe1OmhkXqJaIZkufnVq13Pj6RyGJtK083+gjkMnJ30ASJ3EFhCGB+NfHmOUebxE9LXAN3J+X3/mDcZxM2YkrOrsx+EQcNhjMUb2zUA9BW335Rmodk2V5E56MSzABx9ab/AAilKITUPZ6u41Pn4RIwEhSSFF2133A5esUsRxIKmMkEDZ9qvo0T1Jp6FNOmzZ4jMBZw22tPkK/KNzcWFF8tT+kNpZn1r1ZHG4nMyk+FGFq0/wBQvwbFEKqSU/ubfx8f5gYvQ2cUijhcUUKN6+lKivp8YVxvGDMUrs15RYkPmbzcJG5L2OsUZeEE7NcJtZvLr+YgY1QQtUqS1V9+bTunVjZwGo+mjQcqmjsbTopyV9hedKTKV3AO1LqKlEuBqtSiXatNTCXEOLKJ7OXUrIDaq8dk1fw5mBcVxISQiXVRJIA7xP7lE3LnwDCNyJScMjtJheYqnOvuj7+MDRpZnnkVYnE+HHwoaGVthpZUSDNUGrYnYDRId+bQhw1paDPmXJ7p1uXbd7+AvCk/F51GZNc/pljWtBrlSNVctY1hcFMxSgqYWQKBreAHvcyW1MWs5Gr3B4rjS1nud0GgZ7C9bk+HLaH+C4YhJK3Kgo1VpQOz28bxWw+BlygyE18yT5nk1P8AcLyz3l/5n6fz6xLiX6h2uDJPEeX2EuLTlSylSQHLpqDqHox5fGE0cYUmkxBY3IBGuyqHZni2lLzE+Cm5UDQdaabja413v1vG4f2EK4sksVLy+RA/pAfzMOQ9ykWPJtDyMAEvOXljJNF0b7kPry1ihieDlKiuScih7vunyNAeVvCMHLPoQZc9I9SLeI+IfWr0XOYcwswThlPdmCoYsXsSl6i5cGvrDEnHKlEJnUD92YLK5H9J8djpCBQZimPcxCdbCY1q2CmsbGsO4PiImgy5g79iC9WL+RHLyjxm47P7qStPdUwYpso6BQspzSofmI9DKkELJNEGUUggsMxWC27s1eUeUwmDyLV32kJqQdGqEgnmKt4XiqnjwmOZYSRZybMAPZFfVo5uKjKrJKHI7mDhTo0s9d2vt7vduejk4hSCSMxoz0FLe15X/wBxqRjSqaQpLIZyXBYg1cbF+rx5qVxWYls/5yC2YJGVYGpFWUK2IfnHqeF4yUtCVIImpLJcJYo7rsrawDNpaNhRnBak1SvTqS02NzOIrPdCGqGVQhmfz050j0nBcEVS7MSRpSwbz6aEcHKQtsycpJIY7OWPzPlF2WlSTuPMnT4mnpFCRHNq+htKwhLqAepB+w84xMWCl9wfU2PwsftGp2JCnBbw+sKTWBIFQC1vP+NobFCWIrluwawjkFPJh40+VI5BO1wcp844tmSg1dN6GzixH105RNw3Gii3eGrhm00ptTwhrjkjLMILqSrUtXmwtEuQhAWS/duz1ppztvpGSGR0PScK4kpVFhidT487GKeHQgJqylPS+tReI2FnhY7oys1dC2lNIbkAJUEqaxZga6kOd/vEFa5dSXQ3NQAMy3ZSgBQ13fyceYEOSOHITnU4APzqwbbwgiUpI7xKQkh6Xf2dNTb/AGIFj56WMvvOEl2LKBCu5pqxodAYinNysk7FSouUrAcZi5hJQh0JscvtKGvgNCb+GsLieLEvLLQCpeiRQc1FtLV00vDPEuICUlgQZhAfQJB3PxP8xAn43sXysZqg5Wqjv+kXCdrPsYuo0pVXmlt0MxFWGGWSHtdfz+BpKUYcGZNVmmKtqSf0pG0SMXiDNJmze7LslANVftB90bqD+tIwoknPMKlKVYG5dmGmVHKj05w7KwxQQpac800lyrtzOzP1p0UrHFk23dgMPgkt2s4hKKMhm0oMo05esVcOqbNHcHZIZsyqqI5A0A5n+IJJwSU/nYhQKhofZRyA1PPV4jcU4qqerIkHIaJQn2lUuW8bWaPPU1IqTOKyJQyhZWRt3r3JVb46x1g15k5g7KKiB5loRwv4ZmFs5CBsBmV4UoIf4f3ZaB+2I8S/VSO9wWP6kn2GJEv80UchK1Abmg+samcXlyy01Kpb+8UunwzJcf7jWDP5qeaVelDTzAh2ZJBcFtXBqPMH6wVB+oT8Uj/kvyFRlWCZZChSoILMbU8LQjxDhqZgrQj2VC6a9Up6mAY3gYSSuSTKXyJA9BUa7jlAZHG1oUEYhN7LAFfIUI5je0UrscsWn1IlYjuqHsTRsdTypenNjWCyMIpah2wYy2Jmg1WG7o501+8VMbJlzJbqqm4UkuRaqT5xHnzEypaJaswzuSU3Fe74ttyO0LqSb9WO7K8JTjd1Zq8Yr4vkhv8Aqh2oQtOQM8twGVz2flyjGI4U5EyUSiZq1jyI8225VgM3EBQCJ7FCvYnJsef7VbjlHSZ68OUonOUGiJn0Ov1HMQcYqKtEnrVZVpOcnqGw3EyFZJoyKox903YgvSp+bRUw8xSVdpLV2czUhiCNlJsoWvC02UlSWICkmvqzEHShFR/qeSuRYlcsaH2k+txanlBbiT3/AAr8ZponEgSl+7O9qUak3/8ADqwY0rpHtsLMJuQRQgvQhqXvHx7CYwLS6S4O/PQ/zFjgn4gmYb+0c0rWSokD/wBMkflHlY7CAseufTJp8rUHrARTxfx8omcM/E0qeWSSmYA6paxlWBTT3kvqlxaDzMQ4O1/WCSPXNTFm4P0+VY5A1MdWEchU1K+n5/KCTseU/EUpCSsOlKlhwkJzEtdkp0O9I8jL4UZ01koIGgqDf3j7otTVhyj2OE4ZLkgqXM7RTOpRNCq3tGqtvvG8VxJIBSEhyLNld9/0jnf5wieJjF23LqeFlJX2RCPCxLSyHLUCqpQDTvVOjVJh0r/L7UZbUzB85ASHAu1DX5QCdic/dYLy3ApKQx5GvN3O8YPFUI76q09pRAAB/SD7XlSJJzlM6dHDwgrsqYZahMSSe8bBwWdizUPMXDuIgJ42o5kSE5pjspVkpplJJIqqlhCyp6py+1T3UgvnW+ZTuPJJ+XhAsXjStB7EgJKmU10OACQBZBu4+sMp4dRac9hU8S3GXgWuvl1QLE4gS1Mk9rPPvMCEGr5R+rma84UEo58qfzZpvqEE3Klan4CG8JgisHsyUyz7U2yplbI/Sn/cES5/KwyQE+9NZwGux1OkdVJJWRwW3J3e4CUnslZU/m4hVzcJfU+Wt6eUWsHhE4dKpkxWZZqtZq50A5ctY5hcLLw0sqfxWbl9KfACJiZa8bMeqJKTQ/bQqvWwjL3NtYXWZmNmskZUpPkkc91GgaPSYHhMqQgkMHDqUo3BvX6D4xqbNlYWUHokUSLlR+pjzU+dOxkxkjuv7NQlPMnVXxvaB39wew/j/wATSw+QKXfveyLHzPpHMIjuJ/xHK4pAlYHCyAoTV9rMY90AkAtQEA0ruX5QzhJPcQ36R8h15RJieVj6Dgu879vqBncQ7AheXNQpZ2qWLnlQ23gUr8Yg0XL80KCr8i1fCGZxlhae2y5E5jWtQKADU1tHF8ewixlUAze9LYeIJHjB0PY2I+KW9IevJfIbw2MlzgcigdxYjyNfOMz8AFApIcG4NqW8635UhDEfh+UoBcheQ+6Ulw/q48j5GBYTiM9KjKmICiBRTs/MkBj5MdxDW0lc58ISnJRS1YGRwwomKQFEygxYtfYjlvR4dkoROSqykqVZ9nA8Dc6GogeKzhByJ7Q0KgCxIJL13OwhCRg3eZhFKCk+1LJ7wA0Y+0OR8jAU05vO/IuxjjRprDR98n36eQPF4VeGJSRnkrJodfsvV6PG5M0IQWebhz7ST7Ut7AjYf6aKWA41Lnp7OekAmmyTXR6pL6GEsdwmZhlZ5RKkNe5AOig1U1v8ooOWdIlmSnPKJm4c3AZ0Pt9bcxrDkualYzIIIL1+h2Lnp4TwUx3Xh2TMuqST3V80eTdX2mUFkzJHcmgtMkqoFVao0L62jxgLEcPKTnlUOqQLua8jpQ084JguKOyVd1Wh0JtrY0sfjB8Niws5WKVj2kKoofcQPHYATKiit9CNlNcc+bRhhSzg0IsX1BB1KWqCOTfFoq4Djs2W3eM1NAUrYKFW7szU8lO9A4jxcnGrlHKsFtHZxzB1HL+Hr4bGBTKBe7/yLvy5l42xmx9I4bxBE4ZpaqCigQxSf0qTcH4Uo8cjwUoBSnqFANmSopV4EpLtqxP8cjUm+Rt0VZfFpiicuXLXvkfFCdW3gWGmBalJQoFi61Krpq1zT4QvipyCDmP5YtoVM/8A7U9ARP8A6uZP7kkCXJSGJHcTS76qLaEnytHGhRz+yrH0Uq0aOr1f5sundm+I8XSgZJSXctQBiaaAd43oKCmkJrwqaKn5lzDUShU+bPyp0N4aXUow/fV705Q9kDQaegf4x324QookEzJh9qaqw5vVmrXlqY6VKioI5GIxc6rOsYmysQde7JTrtmPPq0bw+EWshc09mhNUIScuW1z4ef0XTMRJ76iVrNM1XJOksXIeuYxyYkrHaYk5JbuJe/8AkNfD5Q59CRXTuhpMjtAoSych27oVuwsRo4yv8YPIxCkMMqG0DGX4NdJ0tAZKlTA6x2UmgCNV7PsK+yKmKyE90UYbFhTwt5GEuFvZdvz82LY10/3YqXfZ/FfW5FODXiZoE89mkeygVzXsoWNr12vFzFYlGGlEnugUSkXJ0SPS8JY+UmUjPRKaZkm1bEDersLt6qKwJxGIHazR2QTQksWA9kaOblWo8KDGbvlmMqUIun4tG9uae6/oXw2Am4yYZkw5ZQJdVmA91L/FRg6sWucRIwaMstN1ChY3cmw9VF4ZxE7+pGSWRKwkp8y7At+kGjUHTQunHzJ7yMEkokhnVYnmTp4e0YfchsBmcMwuGcTpipsz9Eqg5hRG7bjw3bwExkIYe6G9A0a/6dg8ICJyhOm3yjvVuwSCAB/kYBhT3E6d0HwpaI8Tsjv8G3n5Gp3CTiFBIUB7xJ2oKDW8NTfwdIZu+DuFl/Q0idjMfMlZVS15DUPlBexAqDqOmhpPFpy0ZVEAbhOVShzHu+X+/Qlkp3uZi8NKvinGK6a8loSJvBlyJrSZr171GIb9QDpVTz5CHVTwlQSVDtFkOVUbmdtWG5gmDxUkqZU1KBuQWJ5KbL5vFTiX4alT0ukhKmotLKe9FaKFfH6lllNpz0Qp1aWETjQd585dPcRMfw6dhVGbLUVoJdQNd/abT9wtqDHcvs8SQuUrssSKt+prvosc/UNHJfEp+DV2c5OdFgdSNkq96nuqqIXxXDEzvzcIXaqpXsqQd0v8A/gTaKEciWpvESUT1FE1IkYm1R3ZmxprevztHMNxSdhVdnOSop0r3gNClVlp+PyjqRxlE1Ik41LgU7RiFIpTMGpu9txrDGMkLky2mD+pwjApWD35dKFxtu7FtLQQFjvE8FlzgJuGWAbsCwd9roV1S8T0YjOsCZ+TPTRMxgAf2rG3OoOmkDMlcp52HmZ0C6h7Q/bNRtzt4RRk8RlYsBE5IRMAOUixf9J8/YN9I25hlclM49nOHZz01SRR/wByD7yeVw8ATjFSlZJ455wL82avzGo1jWIkqktLngrlOyJqXdBajG4PI+TwbEzAUBM4hcs1RPTRrs7UQrR/ZOrR48Em4VMxIcBSWFR52P1HKI+L4fMk95JOX9QoRtmG3RaNqRNwqqMUKLg+4vnSqFdVixgccmaCQw/Ukj6C4qeR848YI4DjAfvpelxXbTrW0chmZ+HUrU8tQQ7kpUCQ76BNR8q+nIbCaS5GNB5eHVPedOPZyRXVL1b/AGbmNEGelh+Vhk2o2YA3a2lreJhiZM7b82eckhNUpJvcOeTD40pdLH44LAUsFMn3JQoqYwo491Ow+sJjFR0QU5ubuzE3Edogpl/lYZJ7yy4zknT9ROzfaMKmMnspaO8oPk1I/VNO2oT/AKjIExa0pYdoKpR7mHB1UNVtpW/lBps0YcCTJBmT1nvG9dzzFaevMgUjKkIw5C5n5s9VgNOSRoNHg0rAlxOxAzzCWlyxVn0A33NhzjrD4USCCodtipnspe1qubJp7XINDq5vYKak/Fr091Ir/wCxI9T6QNw0g0yUJZTMnEFZ9iWO9l2yj3l7q+Udz8UEI7WfQP3ZYqQbjbMrnYNHakJw6TPxC88w0J53CUD3R6c4lYPhy8Wr+oxByyhVKXYNcPsmznWBDMycLMxqu1mdyQkEpDs7bH5q00giZqJhmJlJUZCQA5BYUs+g1GoG0ExGIOKdCFCThZftrNAqlmpSlE8nO0F/+oUSkCXhEFmbtFCp/dkNVEn3iw5GPSpOorW/ofh8Q6Esy8117COOTmCULX2eGlpsgOSdwBdZcVNBeOTuLK7PsZAEmWx7ss5ll9VzOb2TvCpxak5iVZjV0EAvRyXskEF2tX04JCVEBLyyK9mq1eT28KekFG9L9xXXX7r6j5UqeJebDuz/AOXp8Ht5AkoPeQB5IoCSKOo6gjfaKOEW8tPgPlCkuQtIKQNbJU1CXZzXoXhrCSylCQbgMYnxlWNRLKzpcJw9SjOSnGwbaJ+MxQUFVZIHgVHzplv4ttB8ZMPdS1C5VVqJDkWLv8o0tBS5AUg0sM6ANbWYE7Wj2EpL9yXke4ri5X8GHn9gBlrADZVAPRst77jfb5wBU9KS6M0pbgOk5NQDaivPaHU4VzmSEr0ZCiirkvTlzELooKZgkqc50uNakp5sPOOndHzmVodVxWcU5F9nPQRVMxLE/wDJNPhpeI0zKFCZIzyjcJUa79yZZQ/Yqu2aG/6fVNEgFzLVSgvl0apaAqJSyQpKhQAKGU162+8DkizG2ijh+NSZ4CcWmthOQGI8Wqk+DjkI0rB4jBd+WROw5c0qljWoHsnmmh1G0o4YBRJSqW4uGI8SLNTYQ3w7ic7Dd6UtK0vVJoDarOQDzDc3pCpUmtj2bqa/oZc783Bky5gDmTQG9chsocrG1LRLUlExwrLJXq4yy1f5JvKVzqmlheLGOkSpp7WQrsJzuZCiEd7eWuiX8DXYWgM3Gy54bEAomJDCekHR6TUDR6vo/uwFmtzXqd4fi65P5GKQVIP6qluRtMTS99tBGlYYyQZuGInYdVVp9rLu/wB77g3gcxczDpEqegTsMr2SC6T+6VM90/tLQ1J4StP/ANxgJhWKOg0Wn9qgT3/AsaltIw8DwstK0HsO+j38OtqA/oOlbacxE2fgCl5klSiEllC0yVuFC7fDxFYfRLTPUFyPycSHeW5AXuUE2NyUH01jUnFdsoAnscUmgU1FEe4pJ5+6fERpmxzhn4iDNNFWopILHxFwfh4R3HX/AEsTVlJHYTg5UkMUrD+2l2o+ojkZdLnbyZlg+PnqJSqaM0w1l4cBwn9y2upqwnJSszSEkTcQaFd0StKGxIq2m0akysxVLkqp/wCPPPvVqATYbPer0jUsmZ/9vhAyB/cmal/odrmNNSOk4ky2w+GJXMUe/NHvGrsdh+qwrDkrCjD/AJUoCbiljvG4S+pOg5Gp1jrC0fD4PvLb83EGyRr4nkP5HAkucLg3Uok9rPN21rt4eW8YadoeWsypB7XEr/uzjUIGvp1ysSMFKwUozFnvq9pZLqWrUDfw84Yw/DpOBkFarAF1G61G3jE7DJEwpxeNOWWx/p5PtFejhFz40D7QK9b83N2McP4RMxaxiMQMssf25RpQVzK/brzbZomcZ48mevIHMhJHdSWM0g6n3U00rDfHfxDNn9wPIkqplBdag3vEaGzCkTpeFAJSQJaVJzO4cgFhXQ2OsURpc5AuT5A54KykTCyU+xKQKJ/xT93MFOHISa5Xcge8qrhJO+lHNXgwlgglLISDVatCDVnqTpW72Oplysg7QqyIIDKWBmUz1SPdcH+IY5pBRptsAHCsuUpBDhIDrU70/bavIwvOXLSkAjTL2aTUB6FamoXGm5rAp2NLMh00quudfMm4FBSE0jRvHx6+sSTrX0R06OE5yG8PxApLLqDQG5FdTrFJoiKluG1prziyeuuvtzqqV7o7+FnKzT5CnFUOgXooWLGrjSAyuITkVTMU+ymUKaaHXeGsal0GliD6EbQg3X02hlGVokuLpKVS7XIekcZTUzZKVEnNmQaigFAWNhvDcjEIUpKZMxqEkTQdGYB2VrYEsHiEpO/xga0b2imNRo50sMnseknYApzGbLzZiO8liWLBIAorlQawCYnvBKVsCHKZlRTQBbHyB0iRh560NlWpLFwHcDUd00vyh3/rs1jmyTAQaLTv4fYw1VupPLCvkFm4IpSoEMD+g0AYe4re7g/KATUhxQKJZqFCq2Nb/CCSeJS8gQpExIZiULcGlyk/aGk4xK1ZQpC0lmCxkJJ0Y0ty1MNVZE8sPJchJaPdJIDGixTwcCrh9T8YWm4FKEh0qS3vJNORPLyiovClCSFZ5ZevvIGY0AuNW0hcYWmUDMAAc0stY0zJJYqJHwMOUkIcGB4bj1ynShpss+3LIdKgdCi4PNO1YoSsMn+9gZhSpu9IJBmJrUAH20/tvsdkJssqURdVGcFChZ25aWaM4jDgkZtqdppXRafrAuEWDZlrNJx7BbScSLK0mMacyzEM+ZLUJaJfEUEq7LFOiakAJnM7jTtGHeRtMTUNqxhKbIZyFLHeFT3g7ioWK0d35eEVMdxKZOkpRMSiYpLZZqFMoG1QQxexDh2gHSa2MzdTeGxaf7OOlGZlGZCmzEgsxce0kg0UD41jkI8Nx65YKFSRNQCWTMSVBKveKSl21cWMcgfDkC5DkjCHEjs5YMrCouo3WzuonU0tYc47M0zyMNhBllJoqZuN/D4nwuzi5i8Wv+lwrCSn21t3S2lPdp/y8IX4likIR/TYUEpJyrWKmao+6ncGxP0eEjzi59Bg8HUGi1/rIuH0SNTrYc/Y8H4VLwcohwwGaas6kXvtoPDzl8OkSeHSvzGViVgEpSzjUAue4gNckOYj8S4vOxRKTlEq+QUQ4a71mb1YcoNQc/cDewDjPHf6mdnp2UuqQs90VoVAHvE6gaBtI7UiZMWZilEqIYqVdgzZU2SANIxhpSVBNM61MltA7uDRk60vaHE4POnIVdqQliEFkpowKjYnXytFOkdEYot7iUhWTMU95lAZyaAOKqUBo5oPOHWZlEO5btFhgOYRsWbMYWxOOCJibTSgEEUEsFgzM7kb84RxuOmTfbICf0pdvE1dRp8InnXS2LqWElLfQexXFJaSrsx2iyS8xVqhiw8BcNa5iTNmKUXWSogAOdALAbRsI62665cMvq0Rym5bnUp0FDZGU9fSNITHaUNHbN1e+m8A2UKISRL745V+LD4/KHXgWDwxAJNz8Btz/mDmWYmnJNl9GDjEyfgaevRhApYtt0Pp6RSSj4Qri5Dd7ah8N/KNhKzsBWhdXFCgdaddcxqFutoYKK9auIHk+PX8esPTIXEElPw660jLaQYJI+8dBB+wgsxmUEpOvVI4U7jrr5QXJy6Len8xwJ+8ezA5TMrErQ2VZABcJPeDioofWkODjKTWZJBJ95BynxrX4wsJfXXVYGqXBxqNbCpYeMuRSONlqRlM5BJAdMwZS9HyqIDOxrW8GKGUSCpOXu1/MRUJJGZNRQC9oidlpGpKlS/7alI/xLDzFj6Q5V+pJLB9GVFS3RnyFJUHzILipq7VtuDZiYxLwWaqCFXdnQba5fO4hVHFF5gSlNLlP5ai+pIoT5Qf/qUskKUkqNE94AEVdwtOviBa93fGsmSzw01yNpRlB9q5DKTmDuXIUL1jqHZJlqSAiYoD9Kg7XsfOzxyGKoIypaMY4xi0SEf0mHLJT/fm2Kj+hxbn6aRK4diVy1PLQEqIyomGmUAd8pSfepdqAWEHl4JEsnOcykszjcOwHiFVuXgyxnAWpQQm4VQqL0AAqAS9q+GkDGCW4vVi0zChwpRK1lQJDuVOe9Q3vc+sNhJzEKdwAQlJqXcd5Xuig2vGZiRKC8yzKBdtZtm3pWu/hCGIxhmDKE5EADugu5apVqS+/wB4GpWUSqjhpVGNzOIobKRmZVJaGCKWJVdV9NrQliMUpbkkJDAZUd1ICbAtU31jIl02F+vh1WNplvYHx6vEM6zkdijhIw7sAlLRrLBOxUNKePTdWjYwpPtFvCvxhOZFqpvoAzAXP08eucazQ0jDJFg3XONGQnYekDnQxUWIpmDxPL4Q5hcLqq+gpT+YYlSPjB5UuFyqdB9OjZ3ZlCYMJOsHRhvW38fOGEYf6U6+fLyiZzHk3s+vSMqT111aKSsL9+ucAVh+vn4dco8pAtEWdhNR6QEoNgn5bdfCLS5MAVJh8ajEuimSimvP+Y6y05dbxSXIf+IUmYdWgfzb5wxTuJlRaF8n39Y6b4fY9Vg4wyjsPMnr/W0djCh6kmtoLMgFSkxccnPMB7c9YzrY+nWnWpfAHw5bRlY684HOM8HuIFuufXzjih1brrerCsNqPTrWA5INSuJlTy7g2+fXX3jr69fT/UE7J44U3G56+sEmKcRbEJDVGo5aGOR3xCUyNu8N9j4RyPXEThqeoTotKSASAZq3dlWLFiznkA9omqxTdyUA1jMNSRV8o91OzbRjEzlzS8xT8hQDkwv/ADGQG68uvCKamIb0QihgktZgympKnUo3JLk+J1jsfDf+YKnCk3LPtpBU4QXv49dPEbmdWFF8kCkSnqRpSmmn3ryg9xBMsdhELbuVQhZWQN47brrqkF7J42mVA3GqLA5dP5hZeLIMwMCUtkvUkJofAqFtIppkxr/piTVqgkvW5SEnzygeggcy5mSjL/UQlY5IyhVO65t+jNRL5rOxto8OoxrFuzmAjRkuBlKnBzNodX05wRHBUM1Rdg5y+zkdnY0p/NYd4fwRiSslRL1dTNly6qJsTV/uVTqRAfiIwniCUozFKkgNfIKFGYFyprA0Jd9IoKmAJSoOczZQGdWYZqO1WBNS1PKDf9DQqpzAtlcKIplykekOK4UkpSnvDJlyqCmIyjKK60LVu5iOVSIh1J3PP/1oKiClYDpAJS1VIzMoEu+lOVbQueJoLslbuzAAkd3M5ZRDMDQl9GtF2bwZAS3eLkEkqUS4TldyXtfziaOCoTqo0y1IsUlNgALH4erIzixkJVGTpmPBKcqVnMWsXYoKwQOYGuxF4CrHoLVLMKsWdiWP7minN4WDUKUFBmIIoycoDEHQm+tdISPBUCzgNW1TlbM7O7AWLFnaHxlEZ+oYQrMAqoBYhw3w0d4wRDapLClg38fDqsDXL6+kFmGJCa7xiG1y/hAez666pBpmNdALNGT6wdcuMFEFcywJIgcyUDyPKkHKeuqRlSa/SPJgtXF1SiOfhy6tA/vUQ7ljCpI6+3nBqQmVLoS+KHuf8h8lRyO+NSSJdf1Co8FX2jkNic2u3GVigJatm8TB5Ehi5qenj0ZwSH9kULW8Noz/AEyB7ib89S28a6UmZHiVBcpfx9yEEvGxLiulCXHcTb933jtJT/20/wDy2B/VAujIauLUOj+C+5JErr0jvsofVOSx/LTvdf8A/UBXjx/2kaazNX/fGejzfQZ/6+HXJ/D+wcuSevCCplv1/ECPFv8Ay0X/APM0/wCcDHGzX8uX/wDk0P8AnAPD1Ox5cXw9+fwH5Uqnz6+/2g6JGsJI4sXbs0W3mfqb9calceVT8uX/APPdv1wqWGqdglxbD8r/AAK0mRFLD4frrq0QEfiBQJaXLp/ny/dDqfxEsN3Jdf8APb/KEzwVZ9BU+JU5bXL0uXBQnq3XXKIP/wBSLp3Jfor6q6aHZPGlKZ0oq36tf+UIeArdif02DY3PTCE5F/4g/wDXFQqlO2vLnHb5iQ3o/KCjgqq6DqeNgiVMRVm+fRgM5EWf6QFr1Y/FoXxODABvSG+j1FuWQxkJEeYOuuvjAZknrocumirJwwKiK9ERybgUtr722g8IJU5jvSIognQeXXW0DIj0K+DIc1VTw+0CHCUM7q+H2jbNGqvFkLJA1pi3P4alJoT8Nidt4CeHpYlzcjTR+UeuMzq1yQoRjL94pTMGAoBz8PtAzhgz7NBJmoSIjAhsygfQn0eMKlB26tGqRuUk8YV+UP8AIfJUdxn8VJy4dJH/AHB/+q45D6aurnBx1XLVt2P/2Q=="/>
          <p:cNvSpPr>
            <a:spLocks noChangeAspect="1" noChangeArrowheads="1"/>
          </p:cNvSpPr>
          <p:nvPr/>
        </p:nvSpPr>
        <p:spPr bwMode="auto">
          <a:xfrm>
            <a:off x="215900" y="-657225"/>
            <a:ext cx="17430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windows2universe.org/earth/geology/images/batholith_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6414"/>
            <a:ext cx="4457700" cy="35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ktv.co.uk/images/standarditem/EX1/19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67"/>
            <a:ext cx="4457700" cy="32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Volcanoes be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5105400" cy="4525963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Click here to see where you can find a volcano near you.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hlinkClick r:id="rId3"/>
              </a:rPr>
              <a:t>Click here to see 10 of the most active </a:t>
            </a:r>
            <a:r>
              <a:rPr lang="en-US" dirty="0" err="1" smtClean="0">
                <a:hlinkClick r:id="rId3"/>
              </a:rPr>
              <a:t>volcanos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Underwater </a:t>
            </a:r>
            <a:r>
              <a:rPr lang="en-US" u="sng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Mid-oceanic </a:t>
            </a:r>
            <a:r>
              <a:rPr lang="en-US" dirty="0"/>
              <a:t>ridge – continuous mountain range where divergent plates are </a:t>
            </a:r>
            <a:r>
              <a:rPr lang="en-US" dirty="0" smtClean="0"/>
              <a:t>spreading apart</a:t>
            </a:r>
            <a:r>
              <a:rPr lang="en-US" dirty="0"/>
              <a:t>, and magma is pushing up in between the two plates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Mid-Atlantic </a:t>
            </a:r>
            <a:r>
              <a:rPr lang="en-US" dirty="0"/>
              <a:t>ridge, Indian Ocean, </a:t>
            </a:r>
            <a:r>
              <a:rPr lang="en-US" dirty="0" smtClean="0"/>
              <a:t>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South </a:t>
            </a:r>
            <a:r>
              <a:rPr lang="en-US" dirty="0"/>
              <a:t>Pacific Ocean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www.womenoceanographers.org/Content/Profiles/melaniesummit/images/LearnMo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6" y="3655291"/>
            <a:ext cx="3742605" cy="31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96" y="3581400"/>
            <a:ext cx="536950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eoe.udel.edu/extreme2001/mission/location/images/ridgema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3869"/>
            <a:ext cx="7086600" cy="35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Underwater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Rift </a:t>
            </a:r>
            <a:r>
              <a:rPr lang="en-US" dirty="0"/>
              <a:t>valley – deep central cleft in the crest of the mid-ocean </a:t>
            </a:r>
            <a:r>
              <a:rPr lang="en-US" dirty="0" smtClean="0"/>
              <a:t>ridge,  can begin on land where two plates move apart</a:t>
            </a:r>
            <a:endParaRPr lang="en-US" dirty="0"/>
          </a:p>
          <a:p>
            <a:endParaRPr lang="en-US" dirty="0"/>
          </a:p>
        </p:txBody>
      </p:sp>
      <p:pic>
        <p:nvPicPr>
          <p:cNvPr id="4102" name="Picture 6" descr="http://library.thinkquest.org/C003124/images/div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8876"/>
            <a:ext cx="757237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Volcanoes on </a:t>
            </a:r>
            <a:r>
              <a:rPr lang="en-US" u="sng" dirty="0" smtClean="0"/>
              <a:t>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2438400" cy="5059363"/>
          </a:xfrm>
        </p:spPr>
        <p:txBody>
          <a:bodyPr/>
          <a:lstStyle/>
          <a:p>
            <a:r>
              <a:rPr lang="en-US" dirty="0" smtClean="0"/>
              <a:t>Generally </a:t>
            </a:r>
            <a:r>
              <a:rPr lang="en-US" dirty="0"/>
              <a:t>found at convergent plate boundaries </a:t>
            </a:r>
          </a:p>
          <a:p>
            <a:endParaRPr lang="en-US" dirty="0"/>
          </a:p>
        </p:txBody>
      </p:sp>
      <p:pic>
        <p:nvPicPr>
          <p:cNvPr id="5122" name="Picture 2" descr="http://blue.utb.edu/paullgj/physci1417/Lectures/Benioff_Z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2" y="1143000"/>
            <a:ext cx="6560128" cy="52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Western U.S.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Mt. St. Helens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vulcan.wr.usgs.gov/LivingWith/Historical/LewisClark/Historical/corps-engineers-archives_mount_st_helens_19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99" y="1371600"/>
            <a:ext cx="7486650" cy="5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olumbian.media.clients.ellingtoncms.com/img/croppedphotos/2010/04/10/20100410-175635-pic-343479463_t640.jpg?a6ea3ebd4438a44b86d2e9c39ecf7613005fe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1159071"/>
            <a:ext cx="3807691" cy="569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327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Volcanoes</vt:lpstr>
      <vt:lpstr>How many are there?</vt:lpstr>
      <vt:lpstr>Magma vs. Lava</vt:lpstr>
      <vt:lpstr>Where can Volcanoes be Found?</vt:lpstr>
      <vt:lpstr>Underwater Volcanoes</vt:lpstr>
      <vt:lpstr>PowerPoint Presentation</vt:lpstr>
      <vt:lpstr>Underwater Volcanoes</vt:lpstr>
      <vt:lpstr>Volcanoes on Land</vt:lpstr>
      <vt:lpstr>Example: Western U.S.  Mt. St. Helens</vt:lpstr>
      <vt:lpstr>Volcanoes on Land</vt:lpstr>
      <vt:lpstr>The Ring of Fire</vt:lpstr>
      <vt:lpstr>Volcanoes on Land</vt:lpstr>
      <vt:lpstr>Volcanoes at Hot Spots</vt:lpstr>
      <vt:lpstr>Volcanoes at Hot Spots</vt:lpstr>
      <vt:lpstr>Volcanoes at Hot Spots</vt:lpstr>
      <vt:lpstr>Volcanoes at Hot Spots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Windows User</dc:creator>
  <cp:lastModifiedBy>Windows User</cp:lastModifiedBy>
  <cp:revision>7</cp:revision>
  <dcterms:created xsi:type="dcterms:W3CDTF">2012-09-24T12:30:09Z</dcterms:created>
  <dcterms:modified xsi:type="dcterms:W3CDTF">2012-09-24T13:56:42Z</dcterms:modified>
</cp:coreProperties>
</file>